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2"/>
  </p:notesMasterIdLst>
  <p:sldIdLst>
    <p:sldId id="4267" r:id="rId2"/>
    <p:sldId id="4278" r:id="rId3"/>
    <p:sldId id="4284" r:id="rId4"/>
    <p:sldId id="4289" r:id="rId5"/>
    <p:sldId id="4285" r:id="rId6"/>
    <p:sldId id="4286" r:id="rId7"/>
    <p:sldId id="4280" r:id="rId8"/>
    <p:sldId id="4269" r:id="rId9"/>
    <p:sldId id="4270" r:id="rId10"/>
    <p:sldId id="4262" r:id="rId11"/>
    <p:sldId id="4288" r:id="rId12"/>
    <p:sldId id="4199" r:id="rId13"/>
    <p:sldId id="4271" r:id="rId14"/>
    <p:sldId id="4272" r:id="rId15"/>
    <p:sldId id="4273" r:id="rId16"/>
    <p:sldId id="4191" r:id="rId17"/>
    <p:sldId id="4275" r:id="rId18"/>
    <p:sldId id="4276" r:id="rId19"/>
    <p:sldId id="4287" r:id="rId20"/>
    <p:sldId id="4277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276" userDrawn="1">
          <p15:clr>
            <a:srgbClr val="A4A3A4"/>
          </p15:clr>
        </p15:guide>
        <p15:guide id="52" pos="7654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5469"/>
    <a:srgbClr val="F2F2F2"/>
    <a:srgbClr val="CFCFCF"/>
    <a:srgbClr val="EFF1F8"/>
    <a:srgbClr val="373737"/>
    <a:srgbClr val="5A5A66"/>
    <a:srgbClr val="626162"/>
    <a:srgbClr val="C4D4E2"/>
    <a:srgbClr val="62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B34F2-4B8E-4A61-A20E-343B13B8A4D6}" v="5" dt="2020-07-25T06:07:58.39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8" autoAdjust="0"/>
    <p:restoredTop sz="88889" autoAdjust="0"/>
  </p:normalViewPr>
  <p:slideViewPr>
    <p:cSldViewPr snapToGrid="0" snapToObjects="1">
      <p:cViewPr varScale="1">
        <p:scale>
          <a:sx n="35" d="100"/>
          <a:sy n="35" d="100"/>
        </p:scale>
        <p:origin x="250" y="62"/>
      </p:cViewPr>
      <p:guideLst>
        <p:guide pos="15276"/>
        <p:guide pos="7654"/>
        <p:guide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1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15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35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90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5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1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2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6644" y="-261256"/>
            <a:ext cx="24930938" cy="1423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98802" y="2220685"/>
            <a:ext cx="10810241" cy="10324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92995" y="2417092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96569" y="2417092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82366" y="1170432"/>
            <a:ext cx="12270239" cy="11375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61020" y="1701642"/>
            <a:ext cx="4789720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2" y="72315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6FA5F-16B3-494F-ADDC-573C4D831920}"/>
              </a:ext>
            </a:extLst>
          </p:cNvPr>
          <p:cNvSpPr txBox="1"/>
          <p:nvPr/>
        </p:nvSpPr>
        <p:spPr>
          <a:xfrm>
            <a:off x="7747663" y="3377915"/>
            <a:ext cx="1704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IL7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A44C2-57D1-8940-899A-6A41F20F524D}"/>
              </a:ext>
            </a:extLst>
          </p:cNvPr>
          <p:cNvSpPr txBox="1"/>
          <p:nvPr/>
        </p:nvSpPr>
        <p:spPr>
          <a:xfrm>
            <a:off x="1883124" y="1397345"/>
            <a:ext cx="427383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BY DOMINGOS DESIGN &amp; MEDIA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6C8EF-DFF5-E54C-B40A-B47EACB96CF8}"/>
              </a:ext>
            </a:extLst>
          </p:cNvPr>
          <p:cNvSpPr txBox="1"/>
          <p:nvPr/>
        </p:nvSpPr>
        <p:spPr>
          <a:xfrm>
            <a:off x="1883125" y="11229767"/>
            <a:ext cx="744242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by DESIGN</a:t>
            </a:r>
          </a:p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by PROCESS</a:t>
            </a:r>
          </a:p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in 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054" y="10601064"/>
            <a:ext cx="3554276" cy="4596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30ACE-BB1E-4B2E-8222-C1DFF7772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59" y="6565958"/>
            <a:ext cx="15034980" cy="23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4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up, indoor, table&#10;&#10;Description automatically generated">
            <a:extLst>
              <a:ext uri="{FF2B5EF4-FFF2-40B4-BE49-F238E27FC236}">
                <a16:creationId xmlns:a16="http://schemas.microsoft.com/office/drawing/2014/main" id="{F30EDD90-A475-40F9-A872-47E46E5D77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/>
          <a:stretch/>
        </p:blipFill>
        <p:spPr>
          <a:xfrm>
            <a:off x="10849709" y="1217135"/>
            <a:ext cx="12270240" cy="114059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8DF98-AF3B-574A-853E-C22B2E5AAE7C}"/>
              </a:ext>
            </a:extLst>
          </p:cNvPr>
          <p:cNvGrpSpPr/>
          <p:nvPr/>
        </p:nvGrpSpPr>
        <p:grpSpPr>
          <a:xfrm>
            <a:off x="1225044" y="1217135"/>
            <a:ext cx="8716445" cy="11966349"/>
            <a:chOff x="14436161" y="1217135"/>
            <a:chExt cx="8716445" cy="119663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D703F9-DF4C-0F40-B517-AD74633C138D}"/>
                </a:ext>
              </a:extLst>
            </p:cNvPr>
            <p:cNvGrpSpPr/>
            <p:nvPr/>
          </p:nvGrpSpPr>
          <p:grpSpPr>
            <a:xfrm>
              <a:off x="14436161" y="1217135"/>
              <a:ext cx="8683788" cy="1383468"/>
              <a:chOff x="7861505" y="1407238"/>
              <a:chExt cx="8683788" cy="138346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E9CC4F-D9C7-854F-A46F-77A3F0D6B2C8}"/>
                  </a:ext>
                </a:extLst>
              </p:cNvPr>
              <p:cNvSpPr txBox="1"/>
              <p:nvPr/>
            </p:nvSpPr>
            <p:spPr>
              <a:xfrm>
                <a:off x="7861505" y="1867376"/>
                <a:ext cx="86837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600" dirty="0">
                    <a:solidFill>
                      <a:schemeClr val="tx2"/>
                    </a:solidFill>
                    <a:latin typeface="Montserrat" charset="0"/>
                    <a:ea typeface="Montserrat" charset="0"/>
                    <a:cs typeface="Montserrat" charset="0"/>
                  </a:rPr>
                  <a:t>ASSETS AT RISK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46DD50-A26A-C54A-BB7A-ABBA39262B08}"/>
                  </a:ext>
                </a:extLst>
              </p:cNvPr>
              <p:cNvSpPr txBox="1"/>
              <p:nvPr/>
            </p:nvSpPr>
            <p:spPr>
              <a:xfrm>
                <a:off x="7894162" y="1407238"/>
                <a:ext cx="62109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pc="1200" dirty="0">
                    <a:latin typeface="Montserrat" charset="0"/>
                    <a:ea typeface="Montserrat" charset="0"/>
                    <a:cs typeface="Montserrat" charset="0"/>
                  </a:rPr>
                  <a:t>IL7 SECURITY CONSULTANTS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CEA222-BB23-D847-8535-8D7CDA40A2F6}"/>
                </a:ext>
              </a:extLst>
            </p:cNvPr>
            <p:cNvSpPr txBox="1"/>
            <p:nvPr/>
          </p:nvSpPr>
          <p:spPr>
            <a:xfrm>
              <a:off x="14468818" y="3101237"/>
              <a:ext cx="8683788" cy="1008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b="1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Personal Information 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Financial / Commercial / IPR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Performance Information 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general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specific</a:t>
              </a:r>
            </a:p>
            <a:p>
              <a:pPr>
                <a:lnSpc>
                  <a:spcPts val="4080"/>
                </a:lnSpc>
              </a:pPr>
              <a:r>
                <a:rPr lang="en-US" b="1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Incidental Information </a:t>
              </a:r>
            </a:p>
            <a:p>
              <a:pPr>
                <a:lnSpc>
                  <a:spcPts val="4080"/>
                </a:lnSpc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of systems in scope, i.e. 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Host names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IP address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Configuration 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Vulnerabilities</a:t>
              </a:r>
            </a:p>
            <a:p>
              <a:pPr>
                <a:lnSpc>
                  <a:spcPts val="4080"/>
                </a:lnSpc>
              </a:pPr>
              <a:r>
                <a:rPr lang="en-US" b="1" spc="300" dirty="0">
                  <a:latin typeface="Lato Light" panose="020F0502020204030203" pitchFamily="34" charset="0"/>
                </a:rPr>
                <a:t>Critical Systems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Voyage Planning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Train Maintenance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Voyage Operations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Crew Planning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Finance / Ticketing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Pay Systems</a:t>
              </a:r>
            </a:p>
            <a:p>
              <a:pPr marL="571500" indent="-5715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pc="300" dirty="0">
                  <a:latin typeface="Lato Light" panose="020F0502020204030203" pitchFamily="34" charset="0"/>
                </a:rPr>
                <a:t>Passenger Information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52BC98-7C9B-544C-829C-8940FBBD3BC0}"/>
              </a:ext>
            </a:extLst>
          </p:cNvPr>
          <p:cNvSpPr/>
          <p:nvPr/>
        </p:nvSpPr>
        <p:spPr>
          <a:xfrm>
            <a:off x="16531089" y="5718373"/>
            <a:ext cx="7846561" cy="227925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15A34-2936-414F-AE04-03CB09A584AF}"/>
              </a:ext>
            </a:extLst>
          </p:cNvPr>
          <p:cNvSpPr/>
          <p:nvPr/>
        </p:nvSpPr>
        <p:spPr>
          <a:xfrm>
            <a:off x="17648135" y="6380946"/>
            <a:ext cx="56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600" dirty="0">
                <a:solidFill>
                  <a:schemeClr val="bg1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ASSETS AT RISK </a:t>
            </a:r>
            <a:endParaRPr lang="en-US" sz="4400" b="1" spc="600" dirty="0">
              <a:solidFill>
                <a:schemeClr val="bg1"/>
              </a:solidFill>
              <a:latin typeface="Montserrat Semi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CAC6BB7-6068-AE48-9DEF-A715E558B38D}"/>
              </a:ext>
            </a:extLst>
          </p:cNvPr>
          <p:cNvGrpSpPr/>
          <p:nvPr/>
        </p:nvGrpSpPr>
        <p:grpSpPr>
          <a:xfrm>
            <a:off x="1380489" y="1131813"/>
            <a:ext cx="22123747" cy="1383468"/>
            <a:chOff x="7861505" y="1407238"/>
            <a:chExt cx="15901670" cy="13834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48651F-92CE-2C4C-AEA2-D00395682AC5}"/>
                </a:ext>
              </a:extLst>
            </p:cNvPr>
            <p:cNvSpPr txBox="1"/>
            <p:nvPr/>
          </p:nvSpPr>
          <p:spPr>
            <a:xfrm>
              <a:off x="7861505" y="1867376"/>
              <a:ext cx="159016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ASSET SCORE 1-5 WHERE CONSEQUENCE  of 5 = HIGH IMPACT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414492-1811-3040-8C2D-614B440F4607}"/>
                </a:ext>
              </a:extLst>
            </p:cNvPr>
            <p:cNvSpPr txBox="1"/>
            <p:nvPr/>
          </p:nvSpPr>
          <p:spPr>
            <a:xfrm>
              <a:off x="7898081" y="1407238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707C0807-207A-4362-87D5-00E00E817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29643"/>
              </p:ext>
            </p:extLst>
          </p:nvPr>
        </p:nvGraphicFramePr>
        <p:xfrm>
          <a:off x="1417066" y="3162379"/>
          <a:ext cx="22087170" cy="945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434">
                  <a:extLst>
                    <a:ext uri="{9D8B030D-6E8A-4147-A177-3AD203B41FA5}">
                      <a16:colId xmlns:a16="http://schemas.microsoft.com/office/drawing/2014/main" val="2099544785"/>
                    </a:ext>
                  </a:extLst>
                </a:gridCol>
                <a:gridCol w="4417434">
                  <a:extLst>
                    <a:ext uri="{9D8B030D-6E8A-4147-A177-3AD203B41FA5}">
                      <a16:colId xmlns:a16="http://schemas.microsoft.com/office/drawing/2014/main" val="3761183632"/>
                    </a:ext>
                  </a:extLst>
                </a:gridCol>
                <a:gridCol w="4417434">
                  <a:extLst>
                    <a:ext uri="{9D8B030D-6E8A-4147-A177-3AD203B41FA5}">
                      <a16:colId xmlns:a16="http://schemas.microsoft.com/office/drawing/2014/main" val="3809713674"/>
                    </a:ext>
                  </a:extLst>
                </a:gridCol>
                <a:gridCol w="3556287">
                  <a:extLst>
                    <a:ext uri="{9D8B030D-6E8A-4147-A177-3AD203B41FA5}">
                      <a16:colId xmlns:a16="http://schemas.microsoft.com/office/drawing/2014/main" val="2117424706"/>
                    </a:ext>
                  </a:extLst>
                </a:gridCol>
                <a:gridCol w="5278581">
                  <a:extLst>
                    <a:ext uri="{9D8B030D-6E8A-4147-A177-3AD203B41FA5}">
                      <a16:colId xmlns:a16="http://schemas.microsoft.com/office/drawing/2014/main" val="667080771"/>
                    </a:ext>
                  </a:extLst>
                </a:gridCol>
              </a:tblGrid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Asset /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Integrity/Availability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HIGHEST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71391"/>
                  </a:ext>
                </a:extLst>
              </a:tr>
              <a:tr h="971938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Voyage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5246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Crew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70907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Train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49597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81917"/>
                  </a:ext>
                </a:extLst>
              </a:tr>
              <a:tr h="1127589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Comfort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8893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Ticketing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58018"/>
                  </a:ext>
                </a:extLst>
              </a:tr>
              <a:tr h="173909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Payroll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6386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Signalling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3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62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wall, indoor, sitting&#10;&#10;Description automatically generated">
            <a:extLst>
              <a:ext uri="{FF2B5EF4-FFF2-40B4-BE49-F238E27FC236}">
                <a16:creationId xmlns:a16="http://schemas.microsoft.com/office/drawing/2014/main" id="{D043A1F8-CF08-4F65-9627-424C2E603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r="9815"/>
          <a:stretch/>
        </p:blipFill>
        <p:spPr>
          <a:xfrm>
            <a:off x="9928100" y="2380713"/>
            <a:ext cx="6115666" cy="57977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1657333" y="2078538"/>
            <a:ext cx="6866554" cy="2994968"/>
            <a:chOff x="7682507" y="-2465017"/>
            <a:chExt cx="6866554" cy="29949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682507" y="-2055372"/>
              <a:ext cx="68665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RISK</a:t>
              </a:r>
            </a:p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&amp;</a:t>
              </a:r>
            </a:p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RISK APPETITE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3" y="-2465017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66EAE-3CC1-E544-BFFA-63855A41C813}"/>
              </a:ext>
            </a:extLst>
          </p:cNvPr>
          <p:cNvGrpSpPr/>
          <p:nvPr/>
        </p:nvGrpSpPr>
        <p:grpSpPr>
          <a:xfrm>
            <a:off x="9896568" y="9160950"/>
            <a:ext cx="11761790" cy="4245906"/>
            <a:chOff x="9585755" y="8887968"/>
            <a:chExt cx="11761790" cy="42459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F492E9-1E3D-654F-B85C-5B9623CDDDF3}"/>
                </a:ext>
              </a:extLst>
            </p:cNvPr>
            <p:cNvGrpSpPr/>
            <p:nvPr/>
          </p:nvGrpSpPr>
          <p:grpSpPr>
            <a:xfrm>
              <a:off x="9585755" y="8887968"/>
              <a:ext cx="5265362" cy="4245906"/>
              <a:chOff x="2056689" y="6763668"/>
              <a:chExt cx="5265362" cy="424590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897540-BE77-C74C-BC10-7A685E4D464B}"/>
                  </a:ext>
                </a:extLst>
              </p:cNvPr>
              <p:cNvSpPr txBox="1"/>
              <p:nvPr/>
            </p:nvSpPr>
            <p:spPr>
              <a:xfrm>
                <a:off x="2056689" y="7286888"/>
                <a:ext cx="5265362" cy="372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endParaRPr lang="en-US" sz="2800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pPr marL="457200" indent="-457200">
                  <a:lnSpc>
                    <a:spcPts val="4080"/>
                  </a:lnSpc>
                  <a:buFont typeface="Arial" panose="020B0604020202020204" pitchFamily="34" charset="0"/>
                  <a:buChar char="•"/>
                </a:pPr>
                <a:r>
                  <a:rPr lang="en-GB" sz="2800" spc="3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Benefits to the Operating Company</a:t>
                </a:r>
              </a:p>
              <a:p>
                <a:pPr marL="457200" indent="-457200">
                  <a:lnSpc>
                    <a:spcPts val="4080"/>
                  </a:lnSpc>
                  <a:buFont typeface="Arial" panose="020B0604020202020204" pitchFamily="34" charset="0"/>
                  <a:buChar char="•"/>
                </a:pPr>
                <a:r>
                  <a:rPr lang="en-GB" sz="2800" spc="3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Reduce costs of maintenance</a:t>
                </a:r>
              </a:p>
              <a:p>
                <a:pPr marL="457200" indent="-457200">
                  <a:lnSpc>
                    <a:spcPts val="4080"/>
                  </a:lnSpc>
                  <a:buFont typeface="Arial" panose="020B0604020202020204" pitchFamily="34" charset="0"/>
                  <a:buChar char="•"/>
                </a:pPr>
                <a:r>
                  <a:rPr lang="en-GB" sz="2800" spc="3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Increase productivity</a:t>
                </a:r>
              </a:p>
              <a:p>
                <a:pPr>
                  <a:lnSpc>
                    <a:spcPts val="4080"/>
                  </a:lnSpc>
                </a:pPr>
                <a:r>
                  <a:rPr lang="en-US" sz="2800" spc="3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. 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71A7072-C7B7-BB46-876F-C9B0029BA2DA}"/>
                  </a:ext>
                </a:extLst>
              </p:cNvPr>
              <p:cNvSpPr/>
              <p:nvPr/>
            </p:nvSpPr>
            <p:spPr>
              <a:xfrm>
                <a:off x="2056689" y="6763668"/>
                <a:ext cx="52653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spc="600" dirty="0">
                    <a:solidFill>
                      <a:schemeClr val="tx2"/>
                    </a:solidFill>
                    <a:latin typeface="Montserrat SemiBold" pitchFamily="2" charset="77"/>
                    <a:ea typeface="Montserrat" charset="0"/>
                    <a:cs typeface="Montserrat" charset="0"/>
                  </a:rPr>
                  <a:t>Opportunity Risk</a:t>
                </a:r>
                <a:endParaRPr lang="en-US" sz="4400" b="1" spc="600" dirty="0">
                  <a:solidFill>
                    <a:schemeClr val="tx2"/>
                  </a:solidFill>
                  <a:latin typeface="Montserrat SemiBold" pitchFamily="2" charset="77"/>
                  <a:ea typeface="Montserrat" charset="0"/>
                  <a:cs typeface="Montserrat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F44E937-AF3A-0443-86BC-9434EA796D59}"/>
                </a:ext>
              </a:extLst>
            </p:cNvPr>
            <p:cNvGrpSpPr/>
            <p:nvPr/>
          </p:nvGrpSpPr>
          <p:grpSpPr>
            <a:xfrm>
              <a:off x="16082183" y="8887968"/>
              <a:ext cx="5265362" cy="3720121"/>
              <a:chOff x="2056689" y="6763668"/>
              <a:chExt cx="5265362" cy="372012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9700DA-4257-664C-A34D-66BA035692A2}"/>
                  </a:ext>
                </a:extLst>
              </p:cNvPr>
              <p:cNvSpPr txBox="1"/>
              <p:nvPr/>
            </p:nvSpPr>
            <p:spPr>
              <a:xfrm>
                <a:off x="2056689" y="7286888"/>
                <a:ext cx="5265362" cy="319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endParaRPr lang="en-US" sz="2800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pPr marL="457200" indent="-457200">
                  <a:lnSpc>
                    <a:spcPts val="4080"/>
                  </a:lnSpc>
                  <a:buFont typeface="Arial" panose="020B0604020202020204" pitchFamily="34" charset="0"/>
                  <a:buChar char="•"/>
                </a:pPr>
                <a:r>
                  <a:rPr lang="en-US" sz="2800" spc="3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Operational Risk, Financial Risk, Compliance Risk, Reputational Risk, Competitive Risk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E72BE9-12C9-104F-A4C8-9E7D7AD96361}"/>
                  </a:ext>
                </a:extLst>
              </p:cNvPr>
              <p:cNvSpPr/>
              <p:nvPr/>
            </p:nvSpPr>
            <p:spPr>
              <a:xfrm>
                <a:off x="2056689" y="6763668"/>
                <a:ext cx="52653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spc="600" dirty="0">
                    <a:solidFill>
                      <a:schemeClr val="tx2"/>
                    </a:solidFill>
                    <a:latin typeface="Montserrat SemiBold" pitchFamily="2" charset="77"/>
                    <a:ea typeface="Montserrat" charset="0"/>
                    <a:cs typeface="Montserrat" charset="0"/>
                  </a:rPr>
                  <a:t>Business Risk 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B5BD58-482C-49D2-9591-864A26A3AAD6}"/>
              </a:ext>
            </a:extLst>
          </p:cNvPr>
          <p:cNvSpPr txBox="1"/>
          <p:nvPr/>
        </p:nvSpPr>
        <p:spPr>
          <a:xfrm>
            <a:off x="1657333" y="9945780"/>
            <a:ext cx="5265362" cy="214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Minimalist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Cautious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Open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Hungry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6C3FAC-97EF-4AD9-8633-46A60D91FB9F}"/>
              </a:ext>
            </a:extLst>
          </p:cNvPr>
          <p:cNvSpPr/>
          <p:nvPr/>
        </p:nvSpPr>
        <p:spPr>
          <a:xfrm>
            <a:off x="1657332" y="9422560"/>
            <a:ext cx="6422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600" dirty="0">
                <a:solidFill>
                  <a:schemeClr val="tx2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SO WHAT IS RISK APPETITE?</a:t>
            </a:r>
            <a:endParaRPr lang="en-US" sz="4400" b="1" spc="600" dirty="0">
              <a:solidFill>
                <a:schemeClr val="tx2"/>
              </a:solidFill>
              <a:latin typeface="Montserrat SemiBold" pitchFamily="2" charset="77"/>
              <a:ea typeface="Montserrat" charset="0"/>
              <a:cs typeface="Montserrat" charset="0"/>
            </a:endParaRPr>
          </a:p>
        </p:txBody>
      </p:sp>
      <p:pic>
        <p:nvPicPr>
          <p:cNvPr id="13" name="Picture Placeholder 12" descr="A picture containing cake, indoor, decorated, birthday&#10;&#10;Description automatically generated">
            <a:extLst>
              <a:ext uri="{FF2B5EF4-FFF2-40B4-BE49-F238E27FC236}">
                <a16:creationId xmlns:a16="http://schemas.microsoft.com/office/drawing/2014/main" id="{2487E8C0-CFA3-4C69-85EC-EC93B927E9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14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327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E02FD44-2812-D140-9CB7-AA17F9D47F93}"/>
              </a:ext>
            </a:extLst>
          </p:cNvPr>
          <p:cNvSpPr txBox="1"/>
          <p:nvPr/>
        </p:nvSpPr>
        <p:spPr>
          <a:xfrm>
            <a:off x="13145875" y="6602496"/>
            <a:ext cx="7809228" cy="530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Foreign Intelligence Services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Terrorist Organisations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Organised Crime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 Hackers (for their own purposes)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Hacktivists 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Investigative Journalists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Political Activists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Unhappy Users – disgruntled, disaffected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25044" y="1170433"/>
            <a:ext cx="21927564" cy="513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14049487" y="2270938"/>
            <a:ext cx="7992528" cy="3045461"/>
            <a:chOff x="7861505" y="1407238"/>
            <a:chExt cx="7992528" cy="30454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861505" y="1867376"/>
              <a:ext cx="528221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THREAT</a:t>
              </a: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SOURCES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2" y="1407238"/>
              <a:ext cx="7959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1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A6FDB9-9738-448A-9117-6C1C4EB80B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17548"/>
          <a:stretch>
            <a:fillRect/>
          </a:stretch>
        </p:blipFill>
        <p:spPr>
          <a:xfrm>
            <a:off x="1225550" y="2220913"/>
            <a:ext cx="10809288" cy="10325100"/>
          </a:xfrm>
        </p:spPr>
      </p:pic>
    </p:spTree>
    <p:extLst>
      <p:ext uri="{BB962C8B-B14F-4D97-AF65-F5344CB8AC3E}">
        <p14:creationId xmlns:p14="http://schemas.microsoft.com/office/powerpoint/2010/main" val="414873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E02FD44-2812-D140-9CB7-AA17F9D47F93}"/>
              </a:ext>
            </a:extLst>
          </p:cNvPr>
          <p:cNvSpPr txBox="1"/>
          <p:nvPr/>
        </p:nvSpPr>
        <p:spPr>
          <a:xfrm>
            <a:off x="1615524" y="6552244"/>
            <a:ext cx="7809228" cy="582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Users / Network Users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 / Network Administrators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Bystanders – Visitors, Cleaners, Maintenance staff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Intruders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Hackers – internal / external 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Criminal Hacking Groups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State Sponsored Attacks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Terrorism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Vandalism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Political Interest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25044" y="1170433"/>
            <a:ext cx="21927564" cy="513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2519136" y="2220686"/>
            <a:ext cx="7992528" cy="3045461"/>
            <a:chOff x="7861505" y="1407238"/>
            <a:chExt cx="7992528" cy="30454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861505" y="1867376"/>
              <a:ext cx="528221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THREAT ACTORS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2" y="1407238"/>
              <a:ext cx="7959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1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1E76CD-56AF-4E2C-9DD0-7FC274BE01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r="17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59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1657333" y="2078538"/>
            <a:ext cx="6866554" cy="2163971"/>
            <a:chOff x="7682507" y="-2465017"/>
            <a:chExt cx="6866554" cy="21639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682507" y="-2055372"/>
              <a:ext cx="68665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TYPES OF </a:t>
              </a:r>
            </a:p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CYBER THREAT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3" y="-2465017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74DAD5-CD29-4047-8108-62A23D3C9E80}"/>
              </a:ext>
            </a:extLst>
          </p:cNvPr>
          <p:cNvSpPr txBox="1"/>
          <p:nvPr/>
        </p:nvSpPr>
        <p:spPr>
          <a:xfrm>
            <a:off x="1851432" y="4690425"/>
            <a:ext cx="7809228" cy="792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DDOS – Denial of Service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 Attack on CIA 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Injection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XSS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Buffer Overflow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 in the Middle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OWASP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GB" sz="2800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Attack on Cyber HQ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Phishing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Whaling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Ransomware, monitoring, back-up.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GB" sz="2800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814750C-32A5-4E7D-9445-9176BFD592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11465470" y="2094553"/>
            <a:ext cx="11043191" cy="9808005"/>
          </a:xfrm>
        </p:spPr>
      </p:pic>
    </p:spTree>
    <p:extLst>
      <p:ext uri="{BB962C8B-B14F-4D97-AF65-F5344CB8AC3E}">
        <p14:creationId xmlns:p14="http://schemas.microsoft.com/office/powerpoint/2010/main" val="112340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CAC6BB7-6068-AE48-9DEF-A715E558B38D}"/>
              </a:ext>
            </a:extLst>
          </p:cNvPr>
          <p:cNvGrpSpPr/>
          <p:nvPr/>
        </p:nvGrpSpPr>
        <p:grpSpPr>
          <a:xfrm>
            <a:off x="1380489" y="1131813"/>
            <a:ext cx="22123747" cy="2214464"/>
            <a:chOff x="7861505" y="1407238"/>
            <a:chExt cx="15901670" cy="22144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48651F-92CE-2C4C-AEA2-D00395682AC5}"/>
                </a:ext>
              </a:extLst>
            </p:cNvPr>
            <p:cNvSpPr txBox="1"/>
            <p:nvPr/>
          </p:nvSpPr>
          <p:spPr>
            <a:xfrm>
              <a:off x="7861505" y="1867376"/>
              <a:ext cx="159016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THREAT ACTORS – SCORE 1-5 WHERE HIGH IS 5 = PROBABILITY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414492-1811-3040-8C2D-614B440F4607}"/>
                </a:ext>
              </a:extLst>
            </p:cNvPr>
            <p:cNvSpPr txBox="1"/>
            <p:nvPr/>
          </p:nvSpPr>
          <p:spPr>
            <a:xfrm>
              <a:off x="7898081" y="1407238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707C0807-207A-4362-87D5-00E00E817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692458"/>
              </p:ext>
            </p:extLst>
          </p:nvPr>
        </p:nvGraphicFramePr>
        <p:xfrm>
          <a:off x="1417066" y="3162379"/>
          <a:ext cx="22087170" cy="942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434">
                  <a:extLst>
                    <a:ext uri="{9D8B030D-6E8A-4147-A177-3AD203B41FA5}">
                      <a16:colId xmlns:a16="http://schemas.microsoft.com/office/drawing/2014/main" val="2099544785"/>
                    </a:ext>
                  </a:extLst>
                </a:gridCol>
                <a:gridCol w="4417434">
                  <a:extLst>
                    <a:ext uri="{9D8B030D-6E8A-4147-A177-3AD203B41FA5}">
                      <a16:colId xmlns:a16="http://schemas.microsoft.com/office/drawing/2014/main" val="3761183632"/>
                    </a:ext>
                  </a:extLst>
                </a:gridCol>
                <a:gridCol w="4417434">
                  <a:extLst>
                    <a:ext uri="{9D8B030D-6E8A-4147-A177-3AD203B41FA5}">
                      <a16:colId xmlns:a16="http://schemas.microsoft.com/office/drawing/2014/main" val="3809713674"/>
                    </a:ext>
                  </a:extLst>
                </a:gridCol>
                <a:gridCol w="4636635">
                  <a:extLst>
                    <a:ext uri="{9D8B030D-6E8A-4147-A177-3AD203B41FA5}">
                      <a16:colId xmlns:a16="http://schemas.microsoft.com/office/drawing/2014/main" val="2117424706"/>
                    </a:ext>
                  </a:extLst>
                </a:gridCol>
                <a:gridCol w="4198233">
                  <a:extLst>
                    <a:ext uri="{9D8B030D-6E8A-4147-A177-3AD203B41FA5}">
                      <a16:colId xmlns:a16="http://schemas.microsoft.com/office/drawing/2014/main" val="667080771"/>
                    </a:ext>
                  </a:extLst>
                </a:gridCol>
              </a:tblGrid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Threat 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Priority / 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Summary 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71391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IT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5246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IT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70907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Bystander / Visitor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49597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Supplier Sub-Con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81917"/>
                  </a:ext>
                </a:extLst>
              </a:tr>
              <a:tr h="1127589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System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8893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Hacker (internet)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58018"/>
                  </a:ext>
                </a:extLst>
              </a:tr>
              <a:tr h="173909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Shared System Subscriber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63864"/>
                  </a:ext>
                </a:extLst>
              </a:tr>
              <a:tr h="936447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 SemiBold"/>
                        </a:rPr>
                        <a:t>Physical Intruder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3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7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E02FD44-2812-D140-9CB7-AA17F9D47F93}"/>
              </a:ext>
            </a:extLst>
          </p:cNvPr>
          <p:cNvSpPr txBox="1"/>
          <p:nvPr/>
        </p:nvSpPr>
        <p:spPr>
          <a:xfrm>
            <a:off x="1615524" y="6552244"/>
            <a:ext cx="8381916" cy="635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Strengths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Tools from dark web 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Weaknesses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Outside FW (need ITHC)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Opportunities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Vulnerabilities in config.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Unpatching</a:t>
            </a: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SEF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Threats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DDOS, Intrusion, OWASP, Phishing, Ransomware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Additional Controls – </a:t>
            </a:r>
          </a:p>
          <a:p>
            <a:pPr>
              <a:lnSpc>
                <a:spcPts val="4080"/>
              </a:lnSpc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Physical, Procedural, Personal, Technical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25044" y="1170433"/>
            <a:ext cx="21927564" cy="513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2519136" y="2220686"/>
            <a:ext cx="7992528" cy="3045461"/>
            <a:chOff x="7861505" y="1407238"/>
            <a:chExt cx="7992528" cy="30454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861505" y="1867376"/>
              <a:ext cx="635054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SWOT – </a:t>
              </a: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CYBER ATTACKER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2" y="1407238"/>
              <a:ext cx="7959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1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7" name="Picture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97779ADF-4D76-4AF1-8219-929FB60D37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1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9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E02FD44-2812-D140-9CB7-AA17F9D47F93}"/>
              </a:ext>
            </a:extLst>
          </p:cNvPr>
          <p:cNvSpPr txBox="1"/>
          <p:nvPr/>
        </p:nvSpPr>
        <p:spPr>
          <a:xfrm>
            <a:off x="1615524" y="6552244"/>
            <a:ext cx="9204876" cy="582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Strengths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Close to the fruit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Weaknesses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Need Id &amp; A, work to SOPs, Playbooks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Opportunities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Unsupervised access</a:t>
            </a: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Threats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Disclosure, destruction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4080"/>
              </a:lnSpc>
            </a:pPr>
            <a:r>
              <a:rPr lang="en-GB" sz="28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Additional Controls – </a:t>
            </a:r>
          </a:p>
          <a:p>
            <a:pPr>
              <a:lnSpc>
                <a:spcPts val="4080"/>
              </a:lnSpc>
            </a:pPr>
            <a:r>
              <a:rPr lang="en-GB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Physical, Procedural, Personal, Technical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25044" y="1170433"/>
            <a:ext cx="21927564" cy="513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2519136" y="2220686"/>
            <a:ext cx="7992528" cy="3045461"/>
            <a:chOff x="7861505" y="1407238"/>
            <a:chExt cx="7992528" cy="30454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861505" y="1867376"/>
              <a:ext cx="635054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SWOT – </a:t>
              </a: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INSIDER THREAT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2" y="1407238"/>
              <a:ext cx="7959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1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605D3AF1-F448-42C1-8DD3-EB04B41639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19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4DDD7-D066-49A7-99C5-D95537EFC112}"/>
              </a:ext>
            </a:extLst>
          </p:cNvPr>
          <p:cNvSpPr txBox="1"/>
          <p:nvPr/>
        </p:nvSpPr>
        <p:spPr>
          <a:xfrm>
            <a:off x="1143000" y="1080655"/>
            <a:ext cx="2213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Risk – SWIFT Methodology on a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6EF0B-23D7-4CF8-AD22-3CD626DFA8B2}"/>
              </a:ext>
            </a:extLst>
          </p:cNvPr>
          <p:cNvSpPr txBox="1"/>
          <p:nvPr/>
        </p:nvSpPr>
        <p:spPr>
          <a:xfrm>
            <a:off x="1143000" y="2096318"/>
            <a:ext cx="22860000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Risk is a function of Consequence (impact) and Probability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Review value of the information assets to the business : measure the impact of loss for each asset, in terms of confidentiality, integrity and availability. Mark each out of five where 5 equals the worst case.</a:t>
            </a: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Probability is based on the capability of a compromised / motivated attacker, and the opportunity to attack which will depend on the controls or lack of in place and vulnerabilities.  Review those controls in place against a basic set of best practices.</a:t>
            </a: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Conduct IT Health Check which constitutes a review of system configuration against best practice and if relevant a penetration test to expose vulnerabilities. Any vulnerabilities that cannot be immediately treated increase the opportunity of the attacker and the probability of attack. </a:t>
            </a: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Risk is then calculated as a function: Risk = Impact x Probability</a:t>
            </a: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Any Risk at 10 or above needs to be treated. Treatment involves a decision to either mitigate the risk with a control (Physical, Personal, Procedural or Technical), to transfer it through insurance or to tolerate the risk.  The latter must be accompanied by a risk balance case.  This activity will result in a </a:t>
            </a:r>
            <a:r>
              <a:rPr lang="en-GB" b="1" dirty="0">
                <a:solidFill>
                  <a:schemeClr val="bg1"/>
                </a:solidFill>
              </a:rPr>
              <a:t>Risk Treatment Plan </a:t>
            </a:r>
            <a:r>
              <a:rPr lang="en-GB" dirty="0">
                <a:solidFill>
                  <a:schemeClr val="bg1"/>
                </a:solidFill>
              </a:rPr>
              <a:t>(RTP) where all activities promised are constrained by an owner and proposed timescale.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The RTP and its management need to be acceptable to the Assurance Authority to gain an Authority to Operate.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3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6FA5F-16B3-494F-ADDC-573C4D831920}"/>
              </a:ext>
            </a:extLst>
          </p:cNvPr>
          <p:cNvSpPr txBox="1"/>
          <p:nvPr/>
        </p:nvSpPr>
        <p:spPr>
          <a:xfrm>
            <a:off x="7175243" y="911827"/>
            <a:ext cx="1704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IL7 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6C8EF-DFF5-E54C-B40A-B47EACB96CF8}"/>
              </a:ext>
            </a:extLst>
          </p:cNvPr>
          <p:cNvSpPr txBox="1"/>
          <p:nvPr/>
        </p:nvSpPr>
        <p:spPr>
          <a:xfrm>
            <a:off x="1883125" y="11229767"/>
            <a:ext cx="744242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by DESIGN</a:t>
            </a:r>
          </a:p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by PROCESS</a:t>
            </a:r>
          </a:p>
          <a:p>
            <a:pPr>
              <a:lnSpc>
                <a:spcPts val="4080"/>
              </a:lnSpc>
            </a:pPr>
            <a:r>
              <a:rPr lang="en-US" spc="3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 in 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429C8-FB09-43C2-B3AE-822678763F0C}"/>
              </a:ext>
            </a:extLst>
          </p:cNvPr>
          <p:cNvSpPr txBox="1"/>
          <p:nvPr/>
        </p:nvSpPr>
        <p:spPr>
          <a:xfrm>
            <a:off x="3262746" y="3615218"/>
            <a:ext cx="13778343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WORKSHOP</a:t>
            </a: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STRUCTURED WHAT IF</a:t>
            </a: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THIS, WHAT IF THAT</a:t>
            </a: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GB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50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92147" y="1170433"/>
            <a:ext cx="21927564" cy="11664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7845E-F3C2-D747-911C-ABB4851FAA06}"/>
              </a:ext>
            </a:extLst>
          </p:cNvPr>
          <p:cNvSpPr txBox="1"/>
          <p:nvPr/>
        </p:nvSpPr>
        <p:spPr>
          <a:xfrm>
            <a:off x="2369127" y="3356863"/>
            <a:ext cx="1548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1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IL7 SECURITY CONSULTANTS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1C7CC9-2980-4AAA-8D47-0B83078CD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057" y="11339884"/>
            <a:ext cx="5739144" cy="907291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66A3F2D-092A-4D99-9D0A-EA330337D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47" y="9364918"/>
            <a:ext cx="5809416" cy="3710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0ECD06-4CF6-414C-A7F4-E7970D5972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014" y="7647615"/>
            <a:ext cx="3552779" cy="45959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A032F9-F3F7-485B-8A14-82E8DEF26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59" y="6565958"/>
            <a:ext cx="15034980" cy="23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6FA5F-16B3-494F-ADDC-573C4D831920}"/>
              </a:ext>
            </a:extLst>
          </p:cNvPr>
          <p:cNvSpPr txBox="1"/>
          <p:nvPr/>
        </p:nvSpPr>
        <p:spPr>
          <a:xfrm>
            <a:off x="276646" y="911827"/>
            <a:ext cx="1704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IL7 SECURITY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0A01A-2A7C-479D-A757-E5F1EFC51EFE}"/>
              </a:ext>
            </a:extLst>
          </p:cNvPr>
          <p:cNvSpPr txBox="1"/>
          <p:nvPr/>
        </p:nvSpPr>
        <p:spPr>
          <a:xfrm>
            <a:off x="4441375" y="2395540"/>
            <a:ext cx="207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RISK DISCOVERY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F79D8B-DA88-4382-AC34-B79EEEE668EC}"/>
              </a:ext>
            </a:extLst>
          </p:cNvPr>
          <p:cNvSpPr txBox="1">
            <a:spLocks/>
          </p:cNvSpPr>
          <p:nvPr/>
        </p:nvSpPr>
        <p:spPr>
          <a:xfrm>
            <a:off x="653155" y="4334532"/>
            <a:ext cx="20160324" cy="9120211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Arial" charset="0"/>
              </a:rPr>
              <a:t>Principles of effective risk management approaches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</a:rPr>
            </a:br>
            <a:br>
              <a:rPr lang="en-US" sz="54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</a:rPr>
              <a:t>Through examining the three sample projects in detail, NCSC identified eight fundamental principles of effective approaches to risk management:</a:t>
            </a:r>
            <a:br>
              <a:rPr lang="en-US" sz="4400" dirty="0">
                <a:solidFill>
                  <a:schemeClr val="bg1"/>
                </a:solidFill>
                <a:latin typeface="Arial" charset="0"/>
              </a:rPr>
            </a:br>
            <a:endParaRPr lang="en-US" sz="4400" dirty="0">
              <a:solidFill>
                <a:schemeClr val="bg1"/>
              </a:solidFill>
              <a:latin typeface="Arial" charset="0"/>
            </a:endParaRP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Accept there will always be uncertainty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Make everyone part of your delivery team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Ensure the business understands the risks it is taking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Trust competent people to make decisions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Security is part of every technology decision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i="1" dirty="0">
                <a:solidFill>
                  <a:schemeClr val="bg1"/>
                </a:solidFill>
                <a:latin typeface="Arial" charset="0"/>
                <a:cs typeface="Arial" charset="0"/>
              </a:rPr>
              <a:t>User experience should be fantastic - security should be good enough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Demonstrate why you made the decisions - and no more</a:t>
            </a:r>
          </a:p>
          <a:p>
            <a:pPr marL="1657121" lvl="1" indent="-742950">
              <a:buFont typeface="+mj-lt"/>
              <a:buAutoNum type="arabicPeriod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Understand that decisions affect each other</a:t>
            </a:r>
          </a:p>
          <a:p>
            <a:pPr>
              <a:defRPr/>
            </a:pPr>
            <a:endParaRPr lang="en-US" sz="48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66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GB" sz="5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9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6FA5F-16B3-494F-ADDC-573C4D831920}"/>
              </a:ext>
            </a:extLst>
          </p:cNvPr>
          <p:cNvSpPr txBox="1"/>
          <p:nvPr/>
        </p:nvSpPr>
        <p:spPr>
          <a:xfrm>
            <a:off x="276646" y="911827"/>
            <a:ext cx="1704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IL7 SECURITY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0A01A-2A7C-479D-A757-E5F1EFC51EFE}"/>
              </a:ext>
            </a:extLst>
          </p:cNvPr>
          <p:cNvSpPr txBox="1"/>
          <p:nvPr/>
        </p:nvSpPr>
        <p:spPr>
          <a:xfrm>
            <a:off x="4441375" y="2395540"/>
            <a:ext cx="207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RISK DISCOVERY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F79D8B-DA88-4382-AC34-B79EEEE668EC}"/>
              </a:ext>
            </a:extLst>
          </p:cNvPr>
          <p:cNvSpPr txBox="1">
            <a:spLocks/>
          </p:cNvSpPr>
          <p:nvPr/>
        </p:nvSpPr>
        <p:spPr>
          <a:xfrm>
            <a:off x="653155" y="4334532"/>
            <a:ext cx="22163302" cy="9120211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Arial" charset="0"/>
              </a:rPr>
              <a:t>Risk Discovery is a Project – Main Stakeholder Buy In is crucial</a:t>
            </a:r>
          </a:p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Arial" charset="0"/>
              </a:rPr>
              <a:t>Timeline: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Interview with Principal Stakeholders  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Workshop to discover business context / value of assets</a:t>
            </a:r>
          </a:p>
          <a:p>
            <a:pPr marL="5713743" lvl="5" indent="-685800"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Systems, Users, Locations</a:t>
            </a:r>
          </a:p>
          <a:p>
            <a:pPr marL="5713743" lvl="5" indent="-685800"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What if this / that analysis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Workshop to examine Threats and probabilities 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Document and Produce  Security Case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Distribute draft for comment</a:t>
            </a:r>
          </a:p>
          <a:p>
            <a:pPr marL="3428314" lvl="3" indent="-685800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chemeClr val="bg1"/>
                </a:solidFill>
                <a:latin typeface="Arial" charset="0"/>
              </a:rPr>
              <a:t>Present finished Document to Stakeholders</a:t>
            </a:r>
          </a:p>
          <a:p>
            <a:pPr>
              <a:buFont typeface="Arial" charset="0"/>
              <a:buNone/>
              <a:defRPr/>
            </a:pPr>
            <a:endParaRPr lang="en-US" sz="48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66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GB" sz="5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2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4DDD7-D066-49A7-99C5-D95537EFC112}"/>
              </a:ext>
            </a:extLst>
          </p:cNvPr>
          <p:cNvSpPr txBox="1"/>
          <p:nvPr/>
        </p:nvSpPr>
        <p:spPr>
          <a:xfrm>
            <a:off x="1143000" y="1080655"/>
            <a:ext cx="2213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Risk – SWIFT Methodology on a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6EF0B-23D7-4CF8-AD22-3CD626DFA8B2}"/>
              </a:ext>
            </a:extLst>
          </p:cNvPr>
          <p:cNvSpPr txBox="1"/>
          <p:nvPr/>
        </p:nvSpPr>
        <p:spPr>
          <a:xfrm>
            <a:off x="1143000" y="2096318"/>
            <a:ext cx="22860000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Risk is a function of Consequence (impact) and Probability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Review value of the information assets to the business : measure the impact of loss for each asset, in terms of confidentiality, integrity and availability. Mark each out of five where 5 equals the worst case.</a:t>
            </a:r>
          </a:p>
          <a:p>
            <a:pPr marL="742950" indent="-7429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Probability is based on the capability of a compromised / motivated attacker, and the opportunity to attack which will depend on the controls or lack of in place and vulnerabilities.  Review those controls in place against a basic set of best practices. Based on a consensus view mark the probability against each potential attacker out of 5.</a:t>
            </a:r>
          </a:p>
          <a:p>
            <a:pPr marL="742950" indent="-7429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Confirm technical vulnerability with an ITHC which constitutes a review of system configuration against best practice and if relevant a penetration test to expose vulnerabilities. Any vulnerabilities that cannot be immediately treated increase the opportunity of the attacker and the probability of attack.  If no ITHC whiteboard it in a workshop.</a:t>
            </a:r>
          </a:p>
          <a:p>
            <a:pPr marL="742950" indent="-7429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Risk is then calculated as a function: Risk = Impact x Probability</a:t>
            </a:r>
          </a:p>
          <a:p>
            <a:pPr marL="742950" indent="-742950">
              <a:buFont typeface="+mj-lt"/>
              <a:buAutoNum type="arabicPeriod"/>
            </a:pPr>
            <a:endParaRPr lang="en-GB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Any Risk at 10 or above needs to be treated. Treatment involves a decision to either mitigate the risk with a control (Physical, Personal, Procedural or Technical), to transfer it through insurance or to tolerate the risk.  The latter must be accompanied by a risk balance case.  This activity will result in a Risk Treatment Plan (RTP) where all activities promised are constrained by an owner and proposed timescale.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The RTP and its management need to be acceptable to the Assurance Authority to gain an Authority to Operate.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2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276644" y="702490"/>
            <a:ext cx="24377648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1D0A79-6CD8-094B-931E-26C829BD8726}"/>
              </a:ext>
            </a:extLst>
          </p:cNvPr>
          <p:cNvCxnSpPr>
            <a:cxnSpLocks/>
          </p:cNvCxnSpPr>
          <p:nvPr/>
        </p:nvCxnSpPr>
        <p:spPr>
          <a:xfrm>
            <a:off x="22333712" y="1648311"/>
            <a:ext cx="0" cy="105640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7D7B01-128C-4BC1-A727-78932124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2617" y="11715333"/>
            <a:ext cx="2431273" cy="3144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64E600-6563-4C92-8E3D-98F0F7E1C4B5}"/>
              </a:ext>
            </a:extLst>
          </p:cNvPr>
          <p:cNvSpPr/>
          <p:nvPr/>
        </p:nvSpPr>
        <p:spPr>
          <a:xfrm>
            <a:off x="481512" y="1007243"/>
            <a:ext cx="23414626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SWIFT Workshops</a:t>
            </a:r>
          </a:p>
          <a:p>
            <a:pPr marL="2971434" lvl="2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Allow you to focus on the Stakeholders</a:t>
            </a:r>
          </a:p>
          <a:p>
            <a:pPr marL="2971434" lvl="2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You can address any technology IT, OT</a:t>
            </a:r>
          </a:p>
          <a:p>
            <a:pPr marL="2971434" lvl="2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Can look at:</a:t>
            </a:r>
          </a:p>
          <a:p>
            <a:pPr marL="4799868" lvl="4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Safety</a:t>
            </a:r>
          </a:p>
          <a:p>
            <a:pPr marL="4799868" lvl="4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Compliance</a:t>
            </a:r>
          </a:p>
          <a:p>
            <a:pPr marL="4799868" lvl="4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Financial Risk</a:t>
            </a:r>
          </a:p>
          <a:p>
            <a:pPr marL="4799868" lvl="4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Operational Risk</a:t>
            </a:r>
          </a:p>
          <a:p>
            <a:pPr marL="4799868" lvl="4" indent="-1143000">
              <a:buFont typeface="Arial" panose="020B0604020202020204" pitchFamily="34" charset="0"/>
              <a:buChar char="•"/>
            </a:pPr>
            <a:r>
              <a:rPr lang="en-GB" sz="8800" dirty="0">
                <a:solidFill>
                  <a:schemeClr val="bg1"/>
                </a:solidFill>
              </a:rPr>
              <a:t>Personal Information - GDPR</a:t>
            </a:r>
          </a:p>
        </p:txBody>
      </p:sp>
    </p:spTree>
    <p:extLst>
      <p:ext uri="{BB962C8B-B14F-4D97-AF65-F5344CB8AC3E}">
        <p14:creationId xmlns:p14="http://schemas.microsoft.com/office/powerpoint/2010/main" val="8328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CE02FD44-2812-D140-9CB7-AA17F9D47F93}"/>
              </a:ext>
            </a:extLst>
          </p:cNvPr>
          <p:cNvSpPr txBox="1"/>
          <p:nvPr/>
        </p:nvSpPr>
        <p:spPr>
          <a:xfrm>
            <a:off x="1108032" y="7313659"/>
            <a:ext cx="10307782" cy="587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Assurance Scope – Business Context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4000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Risk</a:t>
            </a: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Appetite – Business Opportunity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Assets – Impact to CIA of a breach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Threat Sources  FIS Terror Crime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Threat Actors – Insider, Outsider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Likelihood – Motivation of Compromised Threat Actors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Capability (Vulnerabilities, Access, Opportunity)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Prioritise the Risks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Get consensus and document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F66BE-551E-924D-963F-B1FDE805EAD6}"/>
              </a:ext>
            </a:extLst>
          </p:cNvPr>
          <p:cNvSpPr/>
          <p:nvPr/>
        </p:nvSpPr>
        <p:spPr>
          <a:xfrm>
            <a:off x="1225044" y="1170433"/>
            <a:ext cx="21927564" cy="513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2519136" y="2220686"/>
            <a:ext cx="5969347" cy="3045461"/>
            <a:chOff x="7861505" y="1407238"/>
            <a:chExt cx="5969347" cy="30454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861505" y="1867376"/>
              <a:ext cx="528221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TOPICS TO</a:t>
              </a:r>
            </a:p>
            <a:p>
              <a:r>
                <a:rPr lang="en-US" sz="5400" b="1" spc="6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COVER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2" y="1407238"/>
              <a:ext cx="5936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1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TOC RISK WORKSHOP</a:t>
              </a:r>
            </a:p>
          </p:txBody>
        </p:sp>
      </p:grpSp>
      <p:pic>
        <p:nvPicPr>
          <p:cNvPr id="5" name="Marcador de imagen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r="15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53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57E18-F37D-43EC-A68C-584634F80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r="32277" b="311"/>
          <a:stretch/>
        </p:blipFill>
        <p:spPr>
          <a:xfrm>
            <a:off x="16484053" y="2417092"/>
            <a:ext cx="6278074" cy="98053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1657333" y="2078538"/>
            <a:ext cx="6866554" cy="1332975"/>
            <a:chOff x="7682507" y="-2465017"/>
            <a:chExt cx="6866554" cy="13329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682507" y="-2055372"/>
              <a:ext cx="6866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THE TOC – IT &amp; OT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3" y="-2465017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6" name="Marcador de imagen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14622"/>
          <a:stretch>
            <a:fillRect/>
          </a:stretch>
        </p:blipFill>
        <p:spPr>
          <a:xfrm>
            <a:off x="9896569" y="2417092"/>
            <a:ext cx="6115666" cy="980538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4DAD5-CD29-4047-8108-62A23D3C9E80}"/>
              </a:ext>
            </a:extLst>
          </p:cNvPr>
          <p:cNvSpPr txBox="1"/>
          <p:nvPr/>
        </p:nvSpPr>
        <p:spPr>
          <a:xfrm>
            <a:off x="1615524" y="3829473"/>
            <a:ext cx="7809228" cy="898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Context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Objectives 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Essential System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Information Technology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Communications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Operational Technology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4080"/>
              </a:lnSpc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Examine existing Controls</a:t>
            </a:r>
          </a:p>
          <a:p>
            <a:pPr>
              <a:lnSpc>
                <a:spcPts val="4080"/>
              </a:lnSpc>
            </a:pPr>
            <a:endParaRPr lang="en-GB" sz="2800" b="1" spc="30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Physical Security 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Procedural Security - SyOps &amp; SOP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Personal Security – Vetting etc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z="2800" b="1" spc="300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Technical controls – patching, encryption, hardening, monitoring, back-up etc.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GB" sz="2800" spc="300" dirty="0">
              <a:solidFill>
                <a:srgbClr val="44546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4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57E18-F37D-43EC-A68C-584634F80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r="32277" b="311"/>
          <a:stretch/>
        </p:blipFill>
        <p:spPr>
          <a:xfrm>
            <a:off x="7628675" y="2417092"/>
            <a:ext cx="6278074" cy="98053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812E2-059D-CC42-B2CE-9CC65BC4B80B}"/>
              </a:ext>
            </a:extLst>
          </p:cNvPr>
          <p:cNvGrpSpPr/>
          <p:nvPr/>
        </p:nvGrpSpPr>
        <p:grpSpPr>
          <a:xfrm>
            <a:off x="15250248" y="1750604"/>
            <a:ext cx="6866554" cy="1332975"/>
            <a:chOff x="7682507" y="-2465017"/>
            <a:chExt cx="6866554" cy="13329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C4561B-11EE-6F46-827F-41EB966FB184}"/>
                </a:ext>
              </a:extLst>
            </p:cNvPr>
            <p:cNvSpPr txBox="1"/>
            <p:nvPr/>
          </p:nvSpPr>
          <p:spPr>
            <a:xfrm>
              <a:off x="7682507" y="-2055372"/>
              <a:ext cx="6866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ASSURANCE SCOPE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7845E-F3C2-D747-911C-ABB4851FAA06}"/>
                </a:ext>
              </a:extLst>
            </p:cNvPr>
            <p:cNvSpPr txBox="1"/>
            <p:nvPr/>
          </p:nvSpPr>
          <p:spPr>
            <a:xfrm>
              <a:off x="7894163" y="-2465017"/>
              <a:ext cx="621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1200" dirty="0">
                  <a:latin typeface="Montserrat" charset="0"/>
                  <a:ea typeface="Montserrat" charset="0"/>
                  <a:cs typeface="Montserrat" charset="0"/>
                </a:rPr>
                <a:t>IL7 SECURITY CONSULTANTS</a:t>
              </a:r>
            </a:p>
          </p:txBody>
        </p:sp>
      </p:grpSp>
      <p:pic>
        <p:nvPicPr>
          <p:cNvPr id="6" name="Marcador de imagen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14622"/>
          <a:stretch>
            <a:fillRect/>
          </a:stretch>
        </p:blipFill>
        <p:spPr>
          <a:xfrm>
            <a:off x="1225534" y="2417092"/>
            <a:ext cx="6115666" cy="980538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4DAD5-CD29-4047-8108-62A23D3C9E80}"/>
              </a:ext>
            </a:extLst>
          </p:cNvPr>
          <p:cNvSpPr txBox="1"/>
          <p:nvPr/>
        </p:nvSpPr>
        <p:spPr>
          <a:xfrm>
            <a:off x="15342888" y="3640287"/>
            <a:ext cx="7809228" cy="740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Systems to be included</a:t>
            </a:r>
          </a:p>
          <a:p>
            <a:pPr>
              <a:lnSpc>
                <a:spcPts val="4080"/>
              </a:lnSpc>
            </a:pPr>
            <a:endParaRPr lang="en-GB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Sites to be included: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Stations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Depots</a:t>
            </a:r>
          </a:p>
          <a:p>
            <a:pPr marL="1371417" lvl="1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Offices</a:t>
            </a:r>
            <a:endParaRPr lang="en-GB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ts val="4080"/>
              </a:lnSpc>
            </a:pPr>
            <a:endParaRPr lang="en-GB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Connectivity</a:t>
            </a:r>
          </a:p>
          <a:p>
            <a:pPr>
              <a:lnSpc>
                <a:spcPts val="4080"/>
              </a:lnSpc>
            </a:pPr>
            <a:endParaRPr lang="en-GB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Centres</a:t>
            </a:r>
          </a:p>
          <a:p>
            <a:pPr>
              <a:lnSpc>
                <a:spcPts val="4080"/>
              </a:lnSpc>
            </a:pPr>
            <a:endParaRPr lang="en-GB" b="1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GB" b="1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End User Devices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endParaRPr lang="en-GB" sz="2800" spc="3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 descr="A person using a computer&#10;&#10;Description automatically generated">
            <a:extLst>
              <a:ext uri="{FF2B5EF4-FFF2-40B4-BE49-F238E27FC236}">
                <a16:creationId xmlns:a16="http://schemas.microsoft.com/office/drawing/2014/main" id="{D4F03AF6-D6B0-41C1-BD00-2D48B8B4A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7"/>
          <a:stretch/>
        </p:blipFill>
        <p:spPr>
          <a:xfrm>
            <a:off x="1225534" y="2160248"/>
            <a:ext cx="12681215" cy="100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 44">
      <a:dk1>
        <a:srgbClr val="737572"/>
      </a:dk1>
      <a:lt1>
        <a:srgbClr val="FFFFFF"/>
      </a:lt1>
      <a:dk2>
        <a:srgbClr val="2B2C2B"/>
      </a:dk2>
      <a:lt2>
        <a:srgbClr val="FFFFFF"/>
      </a:lt2>
      <a:accent1>
        <a:srgbClr val="336D79"/>
      </a:accent1>
      <a:accent2>
        <a:srgbClr val="000000"/>
      </a:accent2>
      <a:accent3>
        <a:srgbClr val="336D79"/>
      </a:accent3>
      <a:accent4>
        <a:srgbClr val="000000"/>
      </a:accent4>
      <a:accent5>
        <a:srgbClr val="336D79"/>
      </a:accent5>
      <a:accent6>
        <a:srgbClr val="000000"/>
      </a:accent6>
      <a:hlink>
        <a:srgbClr val="1E9272"/>
      </a:hlink>
      <a:folHlink>
        <a:srgbClr val="AC262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1312</Words>
  <Application>Microsoft Office PowerPoint</Application>
  <PresentationFormat>Custom</PresentationFormat>
  <Paragraphs>288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Montserrat</vt:lpstr>
      <vt:lpstr>Montserrat Light</vt:lpstr>
      <vt:lpstr>Montserrat SemiBold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ferguson</dc:creator>
  <cp:lastModifiedBy>joe ferguson</cp:lastModifiedBy>
  <cp:revision>7</cp:revision>
  <dcterms:created xsi:type="dcterms:W3CDTF">2020-07-26T05:57:27Z</dcterms:created>
  <dcterms:modified xsi:type="dcterms:W3CDTF">2020-07-27T07:34:01Z</dcterms:modified>
</cp:coreProperties>
</file>